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jpg>
</file>

<file path=ppt/media/image13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oudflare.com/es-es/learning/bots/brute-force-attack/" TargetMode="External"/><Relationship Id="rId2" Type="http://schemas.openxmlformats.org/officeDocument/2006/relationships/hyperlink" Target="https://latam.kaspersky.com/resource-center/definitions/brute-force-attac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atam.kaspersky.com/blog/que-es-un-hash-y-como-funciona/2806/" TargetMode="External"/><Relationship Id="rId4" Type="http://schemas.openxmlformats.org/officeDocument/2006/relationships/hyperlink" Target="https://core.ac.uk/download/pdf/288501963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BCB5F3-8F01-40B6-B485-8D2F568B32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Ataque de fuerza bruta</a:t>
            </a:r>
            <a:br>
              <a:rPr lang="es-MX" dirty="0"/>
            </a:br>
            <a:r>
              <a:rPr lang="es-MX" dirty="0"/>
              <a:t>ataque de </a:t>
            </a:r>
            <a:r>
              <a:rPr lang="es-MX" dirty="0" err="1"/>
              <a:t>lookup</a:t>
            </a:r>
            <a:r>
              <a:rPr lang="es-MX" dirty="0"/>
              <a:t> table</a:t>
            </a:r>
            <a:endParaRPr lang="es-C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86C563-956F-4E54-B23F-11B5474220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 dirty="0"/>
          </a:p>
          <a:p>
            <a:r>
              <a:rPr lang="es-MX" dirty="0"/>
              <a:t>Kendall Zeledón Sánchez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210048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E656B570-7BB0-4478-9143-147F75F18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730"/>
          <a:stretch/>
        </p:blipFill>
        <p:spPr>
          <a:xfrm>
            <a:off x="20" y="-1776"/>
            <a:ext cx="12191980" cy="68579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5DBB2F9-F51E-4485-928F-1D7417E91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Reverse </a:t>
            </a:r>
            <a:r>
              <a:rPr lang="es-MX" dirty="0" err="1"/>
              <a:t>lookup</a:t>
            </a:r>
            <a:r>
              <a:rPr lang="es-MX" dirty="0"/>
              <a:t> table</a:t>
            </a:r>
            <a:endParaRPr lang="es-CR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76DB29E-6891-4521-A96B-8A1CC7F7A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2825" y="2142067"/>
            <a:ext cx="7264401" cy="3725333"/>
          </a:xfrm>
        </p:spPr>
        <p:txBody>
          <a:bodyPr>
            <a:normAutofit/>
          </a:bodyPr>
          <a:lstStyle/>
          <a:p>
            <a:r>
              <a:rPr lang="en-US" sz="2400" dirty="0"/>
              <a:t>Cambia </a:t>
            </a:r>
            <a:r>
              <a:rPr lang="en-US" sz="2400" dirty="0" err="1"/>
              <a:t>el</a:t>
            </a:r>
            <a:r>
              <a:rPr lang="en-US" sz="2400" dirty="0"/>
              <a:t> </a:t>
            </a:r>
            <a:r>
              <a:rPr lang="en-US" sz="2400" dirty="0" err="1"/>
              <a:t>método</a:t>
            </a:r>
            <a:r>
              <a:rPr lang="en-US" sz="2400" dirty="0"/>
              <a:t> de </a:t>
            </a:r>
            <a:r>
              <a:rPr lang="en-US" sz="2400" dirty="0" err="1"/>
              <a:t>búsqueda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Se </a:t>
            </a:r>
            <a:r>
              <a:rPr lang="en-US" sz="2400" dirty="0" err="1"/>
              <a:t>escoge</a:t>
            </a:r>
            <a:r>
              <a:rPr lang="en-US" sz="2400" dirty="0"/>
              <a:t> </a:t>
            </a:r>
            <a:r>
              <a:rPr lang="en-US" sz="2400" dirty="0" err="1"/>
              <a:t>el</a:t>
            </a:r>
            <a:r>
              <a:rPr lang="en-US" sz="2400" dirty="0"/>
              <a:t> hash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897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Texto&#10;&#10;Descripción generada automáticamente con confianza baja">
            <a:extLst>
              <a:ext uri="{FF2B5EF4-FFF2-40B4-BE49-F238E27FC236}">
                <a16:creationId xmlns:a16="http://schemas.microsoft.com/office/drawing/2014/main" id="{3C0E1E2E-B203-4308-981B-6FAD1B49E5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AD73DB7-C22C-48D6-9A2C-A292B9B83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Problemas con contraseñas que facilitan ataques de </a:t>
            </a:r>
            <a:r>
              <a:rPr lang="es-MX" dirty="0" err="1"/>
              <a:t>lookup</a:t>
            </a:r>
            <a:r>
              <a:rPr lang="es-MX" dirty="0"/>
              <a:t> table</a:t>
            </a:r>
            <a:endParaRPr lang="es-CR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C5FC4A-92C1-460D-A409-3A6420D80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0450" y="2142067"/>
            <a:ext cx="7656776" cy="3725333"/>
          </a:xfrm>
        </p:spPr>
        <p:txBody>
          <a:bodyPr>
            <a:normAutofit/>
          </a:bodyPr>
          <a:lstStyle/>
          <a:p>
            <a:r>
              <a:rPr lang="en-US" dirty="0" err="1"/>
              <a:t>Mayoría</a:t>
            </a:r>
            <a:r>
              <a:rPr lang="en-US" dirty="0"/>
              <a:t> de </a:t>
            </a:r>
            <a:r>
              <a:rPr lang="en-US" dirty="0" err="1"/>
              <a:t>contraseñas</a:t>
            </a:r>
            <a:r>
              <a:rPr lang="en-US" dirty="0"/>
              <a:t> son </a:t>
            </a:r>
            <a:r>
              <a:rPr lang="en-US" dirty="0" err="1"/>
              <a:t>similares</a:t>
            </a:r>
            <a:endParaRPr lang="en-US" dirty="0"/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más</a:t>
            </a:r>
            <a:r>
              <a:rPr lang="en-US" dirty="0"/>
              <a:t> de una persona se le </a:t>
            </a:r>
            <a:r>
              <a:rPr lang="en-US" dirty="0" err="1"/>
              <a:t>han</a:t>
            </a:r>
            <a:r>
              <a:rPr lang="en-US" dirty="0"/>
              <a:t> </a:t>
            </a:r>
            <a:r>
              <a:rPr lang="en-US" dirty="0" err="1"/>
              <a:t>currido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Conjuntos de </a:t>
            </a:r>
            <a:r>
              <a:rPr lang="en-US" dirty="0" err="1"/>
              <a:t>contraseñas</a:t>
            </a:r>
            <a:r>
              <a:rPr lang="en-US" dirty="0"/>
              <a:t> </a:t>
            </a:r>
            <a:r>
              <a:rPr lang="en-US" dirty="0" err="1"/>
              <a:t>comprometidas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105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297041-2098-4A6D-A483-0F5515704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3705" y="2367378"/>
            <a:ext cx="5111316" cy="1456267"/>
          </a:xfrm>
        </p:spPr>
        <p:txBody>
          <a:bodyPr>
            <a:normAutofit/>
          </a:bodyPr>
          <a:lstStyle/>
          <a:p>
            <a:r>
              <a:rPr lang="es-MX" sz="4000" dirty="0"/>
              <a:t>Muchas gracias</a:t>
            </a:r>
            <a:endParaRPr lang="es-CR" sz="40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15ECED-ED12-40CA-B279-E850291D4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429000"/>
            <a:ext cx="10131425" cy="364913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s-C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endParaRPr lang="es-CR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endParaRPr lang="es-C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endParaRPr lang="es-CR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endParaRPr lang="es-C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endParaRPr lang="es-CR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r>
              <a:rPr lang="es-C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https://latam.kaspersky.com/resource-center/definitions/brute-force-attack</a:t>
            </a:r>
            <a:r>
              <a:rPr lang="es-C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s-CR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https://www.cloudflare.com/es-es/learning/bots/brute-force-attack/</a:t>
            </a:r>
            <a:endParaRPr lang="es-MX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4"/>
            </a:endParaRPr>
          </a:p>
          <a:p>
            <a:pPr marL="0" indent="0">
              <a:buNone/>
            </a:pPr>
            <a:endParaRPr lang="es-MX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4"/>
            </a:endParaRPr>
          </a:p>
          <a:p>
            <a:pPr marL="0" indent="0">
              <a:buNone/>
            </a:pPr>
            <a:r>
              <a:rPr lang="es-MX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https://core.ac.uk/download/pdf/288501963.pdf</a:t>
            </a:r>
            <a:r>
              <a:rPr lang="es-MX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CR" dirty="0"/>
          </a:p>
          <a:p>
            <a:pPr marL="0" indent="0">
              <a:buNone/>
            </a:pPr>
            <a:r>
              <a:rPr lang="es-MX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https://latam.kaspersky.com/blog/que-es-un-hash-y-como-funciona/2806/</a:t>
            </a:r>
            <a:r>
              <a:rPr lang="es-MX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C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348100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Teclado de computadora&#10;&#10;Descripción generada automáticamente">
            <a:extLst>
              <a:ext uri="{FF2B5EF4-FFF2-40B4-BE49-F238E27FC236}">
                <a16:creationId xmlns:a16="http://schemas.microsoft.com/office/drawing/2014/main" id="{9E4154C9-3C53-4CB4-8738-6A9D53060B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C8B7D16-051E-4562-B872-ABF369C45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1" name="Freeform 5">
            <a:extLst>
              <a:ext uri="{FF2B5EF4-FFF2-40B4-BE49-F238E27FC236}">
                <a16:creationId xmlns:a16="http://schemas.microsoft.com/office/drawing/2014/main" id="{ED10CF64-F588-4794-80E9-12CBA1784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16466" y="-18309"/>
            <a:ext cx="11159068" cy="6894618"/>
          </a:xfrm>
          <a:custGeom>
            <a:avLst/>
            <a:gdLst>
              <a:gd name="T0" fmla="*/ 2331 w 2331"/>
              <a:gd name="T1" fmla="*/ 721 h 1440"/>
              <a:gd name="T2" fmla="*/ 2082 w 2331"/>
              <a:gd name="T3" fmla="*/ 0 h 1440"/>
              <a:gd name="T4" fmla="*/ 249 w 2331"/>
              <a:gd name="T5" fmla="*/ 0 h 1440"/>
              <a:gd name="T6" fmla="*/ 0 w 2331"/>
              <a:gd name="T7" fmla="*/ 721 h 1440"/>
              <a:gd name="T8" fmla="*/ 248 w 2331"/>
              <a:gd name="T9" fmla="*/ 1440 h 1440"/>
              <a:gd name="T10" fmla="*/ 2083 w 2331"/>
              <a:gd name="T11" fmla="*/ 1440 h 1440"/>
              <a:gd name="T12" fmla="*/ 2331 w 2331"/>
              <a:gd name="T13" fmla="*/ 721 h 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31" h="1440">
                <a:moveTo>
                  <a:pt x="2331" y="721"/>
                </a:moveTo>
                <a:cubicBezTo>
                  <a:pt x="2331" y="449"/>
                  <a:pt x="2238" y="198"/>
                  <a:pt x="2082" y="0"/>
                </a:cubicBezTo>
                <a:cubicBezTo>
                  <a:pt x="249" y="0"/>
                  <a:pt x="249" y="0"/>
                  <a:pt x="249" y="0"/>
                </a:cubicBezTo>
                <a:cubicBezTo>
                  <a:pt x="93" y="198"/>
                  <a:pt x="0" y="449"/>
                  <a:pt x="0" y="721"/>
                </a:cubicBezTo>
                <a:cubicBezTo>
                  <a:pt x="0" y="992"/>
                  <a:pt x="92" y="1242"/>
                  <a:pt x="248" y="1440"/>
                </a:cubicBezTo>
                <a:cubicBezTo>
                  <a:pt x="2083" y="1440"/>
                  <a:pt x="2083" y="1440"/>
                  <a:pt x="2083" y="1440"/>
                </a:cubicBezTo>
                <a:cubicBezTo>
                  <a:pt x="2239" y="1242"/>
                  <a:pt x="2331" y="992"/>
                  <a:pt x="2331" y="72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125149-A5B2-42A9-B7E6-B6BF15C20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838200"/>
            <a:ext cx="9437159" cy="1227667"/>
          </a:xfrm>
        </p:spPr>
        <p:txBody>
          <a:bodyPr>
            <a:normAutofit/>
          </a:bodyPr>
          <a:lstStyle/>
          <a:p>
            <a:r>
              <a:rPr lang="es-MX" dirty="0"/>
              <a:t>Ataque de fuerza bruta</a:t>
            </a:r>
            <a:endParaRPr lang="es-CR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CEF0181-7E15-4CFB-975F-339598B76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006601"/>
            <a:ext cx="9437159" cy="37846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Nombres</a:t>
            </a:r>
            <a:r>
              <a:rPr lang="en-US" dirty="0"/>
              <a:t> de </a:t>
            </a:r>
            <a:r>
              <a:rPr lang="en-US" dirty="0" err="1"/>
              <a:t>usuario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Claves de </a:t>
            </a:r>
            <a:r>
              <a:rPr lang="en-US" dirty="0" err="1"/>
              <a:t>cifrado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Contraseñas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935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antalla de video juego en la mano&#10;&#10;Descripción generada automáticamente con confianza baja">
            <a:extLst>
              <a:ext uri="{FF2B5EF4-FFF2-40B4-BE49-F238E27FC236}">
                <a16:creationId xmlns:a16="http://schemas.microsoft.com/office/drawing/2014/main" id="{D3EECA5F-3B7E-46EF-9066-EC38582BEC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9029B0-1151-4A7E-B8E4-21C6F233C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funcionan</a:t>
            </a:r>
            <a:r>
              <a:rPr lang="en-US" dirty="0"/>
              <a:t> los </a:t>
            </a:r>
            <a:r>
              <a:rPr lang="en-US" dirty="0" err="1"/>
              <a:t>ataques</a:t>
            </a:r>
            <a:r>
              <a:rPr lang="en-US" dirty="0"/>
              <a:t> de </a:t>
            </a:r>
            <a:r>
              <a:rPr lang="en-US" dirty="0" err="1"/>
              <a:t>fuerza</a:t>
            </a:r>
            <a:r>
              <a:rPr lang="en-US" dirty="0"/>
              <a:t> </a:t>
            </a:r>
            <a:r>
              <a:rPr lang="en-US" dirty="0" err="1"/>
              <a:t>bruta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6A61CA-42E3-43FD-875B-42A632BCF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142067"/>
            <a:ext cx="9437159" cy="372533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cap="all" dirty="0"/>
              <a:t>Scripts o bots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cap="all" dirty="0"/>
              <a:t>Lentos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cap="all" dirty="0" err="1"/>
              <a:t>Herramientas</a:t>
            </a:r>
            <a:r>
              <a:rPr lang="en-US" cap="all" dirty="0"/>
              <a:t> </a:t>
            </a:r>
            <a:r>
              <a:rPr lang="en-US" cap="all" dirty="0" err="1"/>
              <a:t>automatizadas</a:t>
            </a:r>
            <a:endParaRPr lang="en-US" cap="all" dirty="0"/>
          </a:p>
          <a:p>
            <a:pPr>
              <a:buFont typeface="Arial" panose="020B0604020202020204" pitchFamily="34" charset="0"/>
              <a:buChar char="•"/>
            </a:pPr>
            <a:r>
              <a:rPr lang="en-US" cap="all" dirty="0" err="1"/>
              <a:t>Logitud</a:t>
            </a:r>
            <a:r>
              <a:rPr lang="en-US" cap="all" dirty="0"/>
              <a:t> de las </a:t>
            </a:r>
            <a:r>
              <a:rPr lang="en-US" cap="all" dirty="0" err="1"/>
              <a:t>contraseñas</a:t>
            </a:r>
            <a:endParaRPr lang="en-US" cap="all" dirty="0"/>
          </a:p>
          <a:p>
            <a:pPr>
              <a:buFont typeface="Arial" panose="020B0604020202020204" pitchFamily="34" charset="0"/>
              <a:buChar char="•"/>
            </a:pPr>
            <a:r>
              <a:rPr lang="en-US" cap="all" dirty="0" err="1"/>
              <a:t>Pueden</a:t>
            </a:r>
            <a:r>
              <a:rPr lang="en-US" cap="all" dirty="0"/>
              <a:t> </a:t>
            </a:r>
            <a:r>
              <a:rPr lang="en-US" cap="all" dirty="0" err="1"/>
              <a:t>tardar</a:t>
            </a:r>
            <a:r>
              <a:rPr lang="en-US" cap="all" dirty="0"/>
              <a:t> meses y hasta </a:t>
            </a:r>
            <a:r>
              <a:rPr lang="en-US" cap="all" dirty="0" err="1"/>
              <a:t>años</a:t>
            </a:r>
            <a:endParaRPr lang="en-US" cap="all" dirty="0"/>
          </a:p>
          <a:p>
            <a:pPr>
              <a:buFont typeface="Arial" panose="020B0604020202020204" pitchFamily="34" charset="0"/>
              <a:buChar char="•"/>
            </a:pP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2025772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 descr="Pantalla de televisión encendida con la imagen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0136EB7C-182F-441B-A870-01FD039EEE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250" b="481"/>
          <a:stretch/>
        </p:blipFill>
        <p:spPr>
          <a:xfrm>
            <a:off x="20" y="0"/>
            <a:ext cx="12191980" cy="702057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958C2F5-CC82-45FE-8B1C-67D7886B2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Ataque de fuerza bruta inversa</a:t>
            </a:r>
            <a:endParaRPr lang="es-CR" dirty="0"/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2517356A-EAF5-46DB-BB4A-974980531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565" y="2277127"/>
            <a:ext cx="6219548" cy="2628900"/>
          </a:xfrm>
        </p:spPr>
        <p:txBody>
          <a:bodyPr>
            <a:normAutofit/>
          </a:bodyPr>
          <a:lstStyle/>
          <a:p>
            <a:r>
              <a:rPr lang="en-US" dirty="0"/>
              <a:t>Se </a:t>
            </a:r>
            <a:r>
              <a:rPr lang="en-US" dirty="0" err="1"/>
              <a:t>invierte</a:t>
            </a:r>
            <a:r>
              <a:rPr lang="en-US" dirty="0"/>
              <a:t> la </a:t>
            </a:r>
            <a:r>
              <a:rPr lang="en-US" dirty="0" err="1"/>
              <a:t>estrategia</a:t>
            </a:r>
            <a:endParaRPr lang="en-US" dirty="0"/>
          </a:p>
          <a:p>
            <a:r>
              <a:rPr lang="en-US" dirty="0" err="1"/>
              <a:t>Contraseñas</a:t>
            </a:r>
            <a:r>
              <a:rPr lang="en-US" dirty="0"/>
              <a:t> </a:t>
            </a:r>
            <a:r>
              <a:rPr lang="en-US" dirty="0" err="1"/>
              <a:t>filtradas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internet</a:t>
            </a:r>
          </a:p>
          <a:p>
            <a:r>
              <a:rPr lang="en-US" dirty="0" err="1"/>
              <a:t>Busqueda</a:t>
            </a:r>
            <a:r>
              <a:rPr lang="en-US" dirty="0"/>
              <a:t> de </a:t>
            </a:r>
            <a:r>
              <a:rPr lang="en-US" dirty="0" err="1"/>
              <a:t>millones</a:t>
            </a:r>
            <a:r>
              <a:rPr lang="en-US" dirty="0"/>
              <a:t> de </a:t>
            </a:r>
            <a:r>
              <a:rPr lang="en-US" dirty="0" err="1"/>
              <a:t>nombres</a:t>
            </a:r>
            <a:r>
              <a:rPr lang="en-US" dirty="0"/>
              <a:t> de </a:t>
            </a:r>
            <a:r>
              <a:rPr lang="en-US" dirty="0" err="1"/>
              <a:t>usuario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57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Imagen que contiene estructuras metálicas, cadena, medallón&#10;&#10;Descripción generada automáticamente">
            <a:extLst>
              <a:ext uri="{FF2B5EF4-FFF2-40B4-BE49-F238E27FC236}">
                <a16:creationId xmlns:a16="http://schemas.microsoft.com/office/drawing/2014/main" id="{B5BB53AC-D3C9-490C-96F1-1DA664C0B9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67" b="128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10021945-A5AF-43E2-BF68-61F993DBC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 fontScale="90000"/>
          </a:bodyPr>
          <a:lstStyle/>
          <a:p>
            <a:pPr algn="ctr"/>
            <a:br>
              <a:rPr lang="es-CR" dirty="0"/>
            </a:br>
            <a:r>
              <a:rPr lang="es-CR" dirty="0"/>
              <a:t>Herramientas famosas para este tipo de ataque</a:t>
            </a:r>
          </a:p>
        </p:txBody>
      </p:sp>
      <p:sp>
        <p:nvSpPr>
          <p:cNvPr id="33" name="Marcador de contenido 12">
            <a:extLst>
              <a:ext uri="{FF2B5EF4-FFF2-40B4-BE49-F238E27FC236}">
                <a16:creationId xmlns:a16="http://schemas.microsoft.com/office/drawing/2014/main" id="{6664290B-FBC6-4C80-B365-4730131BC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7522" y="2065867"/>
            <a:ext cx="5446861" cy="3725333"/>
          </a:xfrm>
        </p:spPr>
        <p:txBody>
          <a:bodyPr>
            <a:normAutofit/>
          </a:bodyPr>
          <a:lstStyle/>
          <a:p>
            <a:r>
              <a:rPr lang="es-CR" sz="2800" dirty="0" err="1">
                <a:solidFill>
                  <a:srgbClr val="FF0000"/>
                </a:solidFill>
              </a:rPr>
              <a:t>Brutus</a:t>
            </a:r>
            <a:r>
              <a:rPr lang="es-CR" sz="2800" dirty="0">
                <a:solidFill>
                  <a:srgbClr val="FF0000"/>
                </a:solidFill>
              </a:rPr>
              <a:t>, Medusa, </a:t>
            </a:r>
            <a:r>
              <a:rPr lang="es-CR" sz="2800" dirty="0" err="1">
                <a:solidFill>
                  <a:srgbClr val="FF0000"/>
                </a:solidFill>
              </a:rPr>
              <a:t>Ncrack</a:t>
            </a:r>
            <a:r>
              <a:rPr lang="es-CR" sz="2800" dirty="0">
                <a:solidFill>
                  <a:srgbClr val="FF0000"/>
                </a:solidFill>
              </a:rPr>
              <a:t>, </a:t>
            </a:r>
            <a:r>
              <a:rPr lang="es-CR" sz="2800" dirty="0" err="1">
                <a:solidFill>
                  <a:srgbClr val="FF0000"/>
                </a:solidFill>
              </a:rPr>
              <a:t>Aircrack</a:t>
            </a:r>
            <a:r>
              <a:rPr lang="es-CR" sz="2800" dirty="0">
                <a:solidFill>
                  <a:srgbClr val="FF0000"/>
                </a:solidFill>
              </a:rPr>
              <a:t>-ng, </a:t>
            </a:r>
            <a:r>
              <a:rPr lang="es-CR" sz="2800" dirty="0" err="1">
                <a:solidFill>
                  <a:srgbClr val="FF0000"/>
                </a:solidFill>
              </a:rPr>
              <a:t>Rainbow</a:t>
            </a:r>
            <a:endParaRPr lang="es-CR" sz="2800" dirty="0">
              <a:solidFill>
                <a:srgbClr val="FF0000"/>
              </a:solidFill>
            </a:endParaRPr>
          </a:p>
          <a:p>
            <a:endParaRPr lang="es-CR" sz="2800" dirty="0"/>
          </a:p>
          <a:p>
            <a:pPr marL="0" indent="0">
              <a:buNone/>
            </a:pPr>
            <a:r>
              <a:rPr lang="es-CR" sz="2800" dirty="0">
                <a:solidFill>
                  <a:srgbClr val="00B0F0"/>
                </a:solidFill>
              </a:rPr>
              <a:t>Debilitan protocolos:</a:t>
            </a:r>
          </a:p>
          <a:p>
            <a:r>
              <a:rPr lang="es-CR" sz="2800" dirty="0"/>
              <a:t>FTP</a:t>
            </a:r>
          </a:p>
          <a:p>
            <a:r>
              <a:rPr lang="es-CR" sz="2800" dirty="0"/>
              <a:t>MySQL</a:t>
            </a:r>
          </a:p>
          <a:p>
            <a:r>
              <a:rPr lang="es-CR" sz="2800" dirty="0"/>
              <a:t>SMTP</a:t>
            </a:r>
          </a:p>
        </p:txBody>
      </p:sp>
    </p:spTree>
    <p:extLst>
      <p:ext uri="{BB962C8B-B14F-4D97-AF65-F5344CB8AC3E}">
        <p14:creationId xmlns:p14="http://schemas.microsoft.com/office/powerpoint/2010/main" val="654883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tabla, computadora, escritorio, computer&#10;&#10;Descripción generada automáticamente">
            <a:extLst>
              <a:ext uri="{FF2B5EF4-FFF2-40B4-BE49-F238E27FC236}">
                <a16:creationId xmlns:a16="http://schemas.microsoft.com/office/drawing/2014/main" id="{91323D3C-DD03-4161-8ACD-6EA9D38302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9" b="140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8B7D16-051E-4562-B872-ABF369C45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4" name="Freeform 5">
            <a:extLst>
              <a:ext uri="{FF2B5EF4-FFF2-40B4-BE49-F238E27FC236}">
                <a16:creationId xmlns:a16="http://schemas.microsoft.com/office/drawing/2014/main" id="{ED10CF64-F588-4794-80E9-12CBA1784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16466" y="-18309"/>
            <a:ext cx="11159068" cy="6894618"/>
          </a:xfrm>
          <a:custGeom>
            <a:avLst/>
            <a:gdLst>
              <a:gd name="T0" fmla="*/ 2331 w 2331"/>
              <a:gd name="T1" fmla="*/ 721 h 1440"/>
              <a:gd name="T2" fmla="*/ 2082 w 2331"/>
              <a:gd name="T3" fmla="*/ 0 h 1440"/>
              <a:gd name="T4" fmla="*/ 249 w 2331"/>
              <a:gd name="T5" fmla="*/ 0 h 1440"/>
              <a:gd name="T6" fmla="*/ 0 w 2331"/>
              <a:gd name="T7" fmla="*/ 721 h 1440"/>
              <a:gd name="T8" fmla="*/ 248 w 2331"/>
              <a:gd name="T9" fmla="*/ 1440 h 1440"/>
              <a:gd name="T10" fmla="*/ 2083 w 2331"/>
              <a:gd name="T11" fmla="*/ 1440 h 1440"/>
              <a:gd name="T12" fmla="*/ 2331 w 2331"/>
              <a:gd name="T13" fmla="*/ 721 h 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31" h="1440">
                <a:moveTo>
                  <a:pt x="2331" y="721"/>
                </a:moveTo>
                <a:cubicBezTo>
                  <a:pt x="2331" y="449"/>
                  <a:pt x="2238" y="198"/>
                  <a:pt x="2082" y="0"/>
                </a:cubicBezTo>
                <a:cubicBezTo>
                  <a:pt x="249" y="0"/>
                  <a:pt x="249" y="0"/>
                  <a:pt x="249" y="0"/>
                </a:cubicBezTo>
                <a:cubicBezTo>
                  <a:pt x="93" y="198"/>
                  <a:pt x="0" y="449"/>
                  <a:pt x="0" y="721"/>
                </a:cubicBezTo>
                <a:cubicBezTo>
                  <a:pt x="0" y="992"/>
                  <a:pt x="92" y="1242"/>
                  <a:pt x="248" y="1440"/>
                </a:cubicBezTo>
                <a:cubicBezTo>
                  <a:pt x="2083" y="1440"/>
                  <a:pt x="2083" y="1440"/>
                  <a:pt x="2083" y="1440"/>
                </a:cubicBezTo>
                <a:cubicBezTo>
                  <a:pt x="2239" y="1242"/>
                  <a:pt x="2331" y="992"/>
                  <a:pt x="2331" y="72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3C7906-D0D4-48CA-8043-D7CBEDEC6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838200"/>
            <a:ext cx="9437159" cy="1227667"/>
          </a:xfrm>
        </p:spPr>
        <p:txBody>
          <a:bodyPr>
            <a:normAutofit/>
          </a:bodyPr>
          <a:lstStyle/>
          <a:p>
            <a:r>
              <a:rPr lang="es-MX" dirty="0"/>
              <a:t>Los </a:t>
            </a:r>
            <a:r>
              <a:rPr lang="es-MX" b="1" u="sng" dirty="0"/>
              <a:t>GPU</a:t>
            </a:r>
            <a:r>
              <a:rPr lang="es-MX" dirty="0"/>
              <a:t> agilizan los ataques de fuerza bruta</a:t>
            </a:r>
            <a:endParaRPr lang="es-CR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E5245D4-8AA5-4F55-9AF7-B7B9D2407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006601"/>
            <a:ext cx="9437159" cy="3784600"/>
          </a:xfrm>
        </p:spPr>
        <p:txBody>
          <a:bodyPr>
            <a:normAutofit/>
          </a:bodyPr>
          <a:lstStyle/>
          <a:p>
            <a:r>
              <a:rPr lang="en-US" sz="2400" dirty="0" err="1"/>
              <a:t>Decifrar</a:t>
            </a:r>
            <a:r>
              <a:rPr lang="en-US" sz="2400" dirty="0"/>
              <a:t> </a:t>
            </a:r>
            <a:r>
              <a:rPr lang="en-US" sz="2400" dirty="0" err="1"/>
              <a:t>contraseñas</a:t>
            </a:r>
            <a:r>
              <a:rPr lang="en-US" sz="2400" dirty="0"/>
              <a:t> </a:t>
            </a:r>
            <a:r>
              <a:rPr lang="en-US" sz="2400" dirty="0" err="1"/>
              <a:t>más</a:t>
            </a:r>
            <a:r>
              <a:rPr lang="en-US" sz="2400" dirty="0"/>
              <a:t> </a:t>
            </a:r>
            <a:r>
              <a:rPr lang="en-US" sz="2400" dirty="0" err="1"/>
              <a:t>rápido</a:t>
            </a:r>
            <a:r>
              <a:rPr lang="en-US" sz="2400" dirty="0"/>
              <a:t>.</a:t>
            </a:r>
          </a:p>
          <a:p>
            <a:r>
              <a:rPr lang="en-US" sz="2400" dirty="0" err="1"/>
              <a:t>Combinación</a:t>
            </a:r>
            <a:r>
              <a:rPr lang="en-US" sz="2400" dirty="0"/>
              <a:t> CPU y GPU</a:t>
            </a:r>
          </a:p>
          <a:p>
            <a:r>
              <a:rPr lang="es-MX" sz="2400" dirty="0"/>
              <a:t>El procesamiento de la GPU se utiliza para el análisis, la ingeniería y otras aplicaciones de computación intensiva</a:t>
            </a:r>
          </a:p>
        </p:txBody>
      </p:sp>
    </p:spTree>
    <p:extLst>
      <p:ext uri="{BB962C8B-B14F-4D97-AF65-F5344CB8AC3E}">
        <p14:creationId xmlns:p14="http://schemas.microsoft.com/office/powerpoint/2010/main" val="1550470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Pantalla de juego de computadora&#10;&#10;Descripción generada automáticamente con confianza media">
            <a:extLst>
              <a:ext uri="{FF2B5EF4-FFF2-40B4-BE49-F238E27FC236}">
                <a16:creationId xmlns:a16="http://schemas.microsoft.com/office/drawing/2014/main" id="{42FD74A3-CB54-462B-A15E-5C22C53FB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59" b="153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CE9242-DA66-4BB5-97FB-ABA0EC28D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Prevenir ataques de fuerza bruta</a:t>
            </a:r>
            <a:endParaRPr lang="es-CR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02EF75-99A4-4311-A557-5E470F957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3070" y="2045759"/>
            <a:ext cx="4182533" cy="3725333"/>
          </a:xfrm>
        </p:spPr>
        <p:txBody>
          <a:bodyPr>
            <a:normAutofit/>
          </a:bodyPr>
          <a:lstStyle/>
          <a:p>
            <a:r>
              <a:rPr lang="en-US" sz="2400" dirty="0" err="1"/>
              <a:t>Contraseñas</a:t>
            </a:r>
            <a:r>
              <a:rPr lang="en-US" sz="2400" dirty="0"/>
              <a:t> </a:t>
            </a:r>
            <a:r>
              <a:rPr lang="en-US" sz="2400" dirty="0" err="1"/>
              <a:t>cifradas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 err="1"/>
              <a:t>Autenticación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dos pasos</a:t>
            </a:r>
          </a:p>
          <a:p>
            <a:endParaRPr lang="en-US" sz="2400" dirty="0"/>
          </a:p>
          <a:p>
            <a:r>
              <a:rPr lang="en-US" sz="2400" dirty="0" err="1"/>
              <a:t>Limitar</a:t>
            </a:r>
            <a:r>
              <a:rPr lang="en-US" sz="2400" dirty="0"/>
              <a:t> </a:t>
            </a:r>
            <a:r>
              <a:rPr lang="en-US" sz="2400" dirty="0" err="1"/>
              <a:t>intentos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3396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Una persona con una copa de vino en la mano&#10;&#10;Descripción generada automáticamente con confianza media">
            <a:extLst>
              <a:ext uri="{FF2B5EF4-FFF2-40B4-BE49-F238E27FC236}">
                <a16:creationId xmlns:a16="http://schemas.microsoft.com/office/drawing/2014/main" id="{2E90EB47-718B-497B-AFB0-7D0CBD6F9E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3E20F8-074D-4B3B-AE66-7BBD6F1C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68A5C37-E0A9-462D-BC65-C14D9025F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962026" y="607814"/>
            <a:ext cx="10264775" cy="5640586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white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81C72A-11C2-4B9C-AAE8-515AA5AD5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0"/>
            <a:ext cx="9437159" cy="1278467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Ataque de </a:t>
            </a:r>
            <a:r>
              <a:rPr lang="es-MX" dirty="0" err="1"/>
              <a:t>lookup</a:t>
            </a:r>
            <a:r>
              <a:rPr lang="es-MX" dirty="0"/>
              <a:t> table</a:t>
            </a:r>
            <a:endParaRPr lang="es-CR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E8215FF-BC1D-4204-8D5A-7BC8D1C40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67" y="2142067"/>
            <a:ext cx="9437159" cy="3725333"/>
          </a:xfrm>
        </p:spPr>
        <p:txBody>
          <a:bodyPr>
            <a:normAutofit/>
          </a:bodyPr>
          <a:lstStyle/>
          <a:p>
            <a:r>
              <a:rPr lang="en-US" dirty="0"/>
              <a:t>Conjunto de </a:t>
            </a:r>
            <a:r>
              <a:rPr lang="en-US" dirty="0" err="1"/>
              <a:t>contraseñas</a:t>
            </a:r>
            <a:r>
              <a:rPr lang="en-US" dirty="0"/>
              <a:t>.</a:t>
            </a:r>
          </a:p>
          <a:p>
            <a:r>
              <a:rPr lang="en-US" dirty="0"/>
              <a:t>Técnica de TMTO</a:t>
            </a:r>
          </a:p>
          <a:p>
            <a:r>
              <a:rPr lang="en-US" dirty="0"/>
              <a:t>Forma de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ataques</a:t>
            </a:r>
            <a:r>
              <a:rPr lang="en-US" dirty="0"/>
              <a:t> de </a:t>
            </a:r>
            <a:r>
              <a:rPr lang="en-US" dirty="0" err="1"/>
              <a:t>fuerza</a:t>
            </a:r>
            <a:r>
              <a:rPr lang="en-US" dirty="0"/>
              <a:t> </a:t>
            </a:r>
            <a:r>
              <a:rPr lang="en-US" dirty="0" err="1"/>
              <a:t>bruta</a:t>
            </a:r>
            <a:endParaRPr lang="en-US" dirty="0"/>
          </a:p>
          <a:p>
            <a:r>
              <a:rPr lang="en-US" dirty="0"/>
              <a:t>Es un </a:t>
            </a:r>
            <a:r>
              <a:rPr lang="en-US" dirty="0" err="1"/>
              <a:t>intercambio</a:t>
            </a:r>
            <a:r>
              <a:rPr lang="en-US" dirty="0"/>
              <a:t> de </a:t>
            </a:r>
            <a:r>
              <a:rPr lang="en-US" dirty="0" err="1"/>
              <a:t>memoria</a:t>
            </a:r>
            <a:r>
              <a:rPr lang="en-US" dirty="0"/>
              <a:t> y </a:t>
            </a:r>
            <a:r>
              <a:rPr lang="en-US" dirty="0" err="1"/>
              <a:t>tiempo</a:t>
            </a:r>
            <a:r>
              <a:rPr lang="en-US" dirty="0"/>
              <a:t> de </a:t>
            </a:r>
            <a:r>
              <a:rPr lang="en-US" dirty="0" err="1"/>
              <a:t>cómputo</a:t>
            </a:r>
            <a:endParaRPr lang="en-US" dirty="0"/>
          </a:p>
          <a:p>
            <a:r>
              <a:rPr lang="es-MX" dirty="0"/>
              <a:t>Se preparan antes para ser capaces de obtener la contraseña de varios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555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F94DC1C-47D1-41D7-8B1B-9A036D6140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11383CE-CE86-4E1C-B289-798EB9E6E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22"/>
          <a:stretch/>
        </p:blipFill>
        <p:spPr>
          <a:xfrm>
            <a:off x="1" y="0"/>
            <a:ext cx="5896768" cy="6856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3535DF2-4504-440F-AA0F-F393D38CA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6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b="1" dirty="0">
                <a:solidFill>
                  <a:srgbClr val="FFFFFF"/>
                </a:solidFill>
              </a:rPr>
              <a:t>HASH</a:t>
            </a:r>
            <a:endParaRPr lang="en-US" sz="4800" b="1" dirty="0">
              <a:solidFill>
                <a:srgbClr val="FFFFFF"/>
              </a:solidFill>
            </a:endParaRPr>
          </a:p>
        </p:txBody>
      </p:sp>
      <p:sp useBgFill="1">
        <p:nvSpPr>
          <p:cNvPr id="16" name="Freeform 5">
            <a:extLst>
              <a:ext uri="{FF2B5EF4-FFF2-40B4-BE49-F238E27FC236}">
                <a16:creationId xmlns:a16="http://schemas.microsoft.com/office/drawing/2014/main" id="{AC12A592-C02D-46EF-8E1F-9335DB8D7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24005816-5BCA-4665-8A58-5580F8E9C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F07F359-8CA3-4854-91E7-EE6004020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A7FCE86-4904-4337-8D0A-3ABA73F60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A32C234-504D-411A-A62B-C1CFD8CE7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1593A9-FD94-454C-9225-478E90706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A3524A1-6DED-4D15-ADE5-F797DBCEC7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A8491CF-856E-4A54-84A5-45C558D41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D63A388-BF18-4ABD-96E0-5946B1ABB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CF6D779-BD20-4058-AC29-AF4E2510C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189C0F2-FCB0-4636-9B05-F9FCBB202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74CB59A-0AC3-4235-A93D-73EE12466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B6E97A3-E95A-4D79-A8F8-1945EA263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F4ABF86-0905-4DE8-8F0B-D10D3D6F9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FAAFEF7-DFA1-48C7-9E4E-FF7B1453C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828735-DFD9-4894-8461-77A2FB0C9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A6C2585-E93E-489D-8819-FCEE3CFF1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57C1F25-FC5C-4082-B4F6-888F8E467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5DF4BDB-CA1D-4DA1-8D26-6BAEE0A21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315D2A0-DDA4-4A25-9CC7-7F90CCF0C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5312B72-7E7D-4B0B-960E-7D7C9540EB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48B42BB-3C0E-4546-957B-AB593E308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37809D5-5F69-4BC6-A661-44B2A8A68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269CB4C-8BB5-4F63-8961-7EB8FE56D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5E7B60C-3F52-49EA-99F5-BE42AF88D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C5E885C-0F0D-4E11-8B78-4CE951E26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BFA6E20-F564-4CA4-9150-FDD50B02C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C02C6B-B913-486F-ACAE-432DE1F77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6B5EE64-D401-45A4-82D4-85D4BF5C8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F622D05-678C-405E-A74F-8D92A9C64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8E01EF1-6517-49CC-9891-1BD6D0F49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C93E79A-63A6-4782-9D2C-BC50CD3B9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6C4B4DB-9B57-4C69-96EB-3E1910CEF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BBDCDA7-4ECB-42B1-8524-3D30023D6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7483057-DCDA-4BC6-8E99-7EAD94E87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5C35A56-0BFD-443F-8C2B-CA73A3BFE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14A0AE5-3A88-4D5D-845C-5E906888C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44D7BF13-EDB8-4740-A3C5-87E2E7C676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6DAB64F-4B49-434F-BFB6-0BEB41AFB6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3B5AD9A-BDA6-42CE-A1C0-C07210307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FD67DCC-475F-4BED-A634-FCDD63176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D276E23-C86D-408D-821A-1E9A44CAE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879A029-D911-41C4-B218-E41871762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9C7C9F5-65FB-4EF9-9AAD-F7E1FC14B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15B885-5742-431C-BA48-96FC1F6D2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ACE37A6-0062-4B86-B4E6-18088040C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A8679B4-56BA-43AB-A0A2-E2DA3E205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0DE24D2-627B-4C47-A858-A572BCDBA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612A33E-5DE0-4E4D-9469-0BD0B3E0E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1673515-5E42-490F-85A0-45658D81C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B048C17-3768-4DAF-A7AE-B2E717497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AA4E6AA-9D65-4EED-91CB-87A5762ED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B48B9EB-BBF2-48D7-A1D7-720D94506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1492B79-7338-4309-8667-BB29A7BC7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352FD87-EC9C-4EB5-9ACC-A152F78FC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F2CEA1F-EFA8-4353-B5F8-CCE27955A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3E2723F-2530-4636-9A19-8F11B1566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A9EE901-51C9-4292-BB45-5EDB8568A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55407C2-7321-48CD-811F-92C71F701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5298A8A-2787-4153-BDA2-E939BFD51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45057B3-3FAB-42ED-AF52-F00BB07FA5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A3F09E9-F476-4352-90E3-6A15C7426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28F7C5C-CECC-45A8-8A1F-D679534D4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FFDFE9C-2017-4831-9F1B-6A03B58B10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01BC942F-09CF-4A51-85A5-E23E2D71C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1456B520-137F-484D-A1B1-7DA5C3F82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ECA29F0-381E-4770-97BF-54C4E5220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43CCF9F-8F11-4676-82F3-DEE8A48C8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FA620FD-6A45-4754-BF42-A9FA44966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DC4D38F3-F3A2-42F4-8B57-DE978EC4A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3C26D30E-A91E-4A5B-A419-0B9D79D5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DAB3EBC-722A-462E-AAAE-506E50038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BAABC17-832F-48CF-B0D7-0F7DE5460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1FCA513-75D7-414B-BE8F-D780746A1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2EDEC73-B6F5-473F-934A-CEF57604A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5B987884-C452-4492-A9F8-2770D3373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D978AF2-B7BB-4E05-81F1-1A5DBD1CB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D7AD4D45-C3AB-458E-B826-0FACBD0DF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6E15555-6738-463C-B7DF-86429F2F9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AE487172-B4C3-4D13-A562-EF0BA3DD9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8E66297-1295-432A-AA84-7BB2341C1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Marcador de contenido 4" descr="Escala de tiempo&#10;&#10;Descripción generada automáticamente">
            <a:extLst>
              <a:ext uri="{FF2B5EF4-FFF2-40B4-BE49-F238E27FC236}">
                <a16:creationId xmlns:a16="http://schemas.microsoft.com/office/drawing/2014/main" id="{9ACD4083-0117-4661-8822-EC0EA6EFF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276" y="1835073"/>
            <a:ext cx="5248731" cy="419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213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164</TotalTime>
  <Words>278</Words>
  <Application>Microsoft Office PowerPoint</Application>
  <PresentationFormat>Panorámica</PresentationFormat>
  <Paragraphs>63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Celestial</vt:lpstr>
      <vt:lpstr>Ataque de fuerza bruta ataque de lookup table</vt:lpstr>
      <vt:lpstr>Ataque de fuerza bruta</vt:lpstr>
      <vt:lpstr>Cómo funcionan los ataques de fuerza bruta</vt:lpstr>
      <vt:lpstr>Ataque de fuerza bruta inversa</vt:lpstr>
      <vt:lpstr> Herramientas famosas para este tipo de ataque</vt:lpstr>
      <vt:lpstr>Los GPU agilizan los ataques de fuerza bruta</vt:lpstr>
      <vt:lpstr>Prevenir ataques de fuerza bruta</vt:lpstr>
      <vt:lpstr>Ataque de lookup table</vt:lpstr>
      <vt:lpstr>HASH</vt:lpstr>
      <vt:lpstr>Reverse lookup table</vt:lpstr>
      <vt:lpstr>Problemas con contraseñas que facilitan ataques de lookup table</vt:lpstr>
      <vt:lpstr>Muchas 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Ataque de fuerza bruta ataque de lookup table</dc:title>
  <dc:creator>kendall zeledon sanchez</dc:creator>
  <cp:lastModifiedBy>kendall zeledon sanchez</cp:lastModifiedBy>
  <cp:revision>35</cp:revision>
  <dcterms:created xsi:type="dcterms:W3CDTF">2021-09-29T17:48:42Z</dcterms:created>
  <dcterms:modified xsi:type="dcterms:W3CDTF">2021-09-29T22:57:51Z</dcterms:modified>
</cp:coreProperties>
</file>

<file path=docProps/thumbnail.jpeg>
</file>